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8" r:id="rId1"/>
  </p:sldMasterIdLst>
  <p:sldIdLst>
    <p:sldId id="256" r:id="rId2"/>
  </p:sldIdLst>
  <p:sldSz cx="9144000" cy="6858000" type="screen4x3"/>
  <p:notesSz cx="6858000" cy="96377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338" y="-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C20FC-B7D4-41FE-A72E-19AF99AE5AAF}" type="datetime1">
              <a:rPr lang="fr-FR"/>
              <a:pPr>
                <a:defRPr/>
              </a:pPr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EB803-3C3C-4D0A-BC28-2BECBA35A5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594F-353C-4148-A8DE-6E930EA487E3}" type="datetime1">
              <a:rPr lang="fr-FR"/>
              <a:pPr>
                <a:defRPr/>
              </a:pPr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59C5C-FF7C-4E1C-82CD-7365F9DB6AD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2" y="366713"/>
            <a:ext cx="4476751" cy="78009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D80EE-621D-43DB-816C-BBBFAD96DF8A}" type="datetime1">
              <a:rPr lang="fr-FR"/>
              <a:pPr>
                <a:defRPr/>
              </a:pPr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C01D8-2FFD-48BB-9F02-96C0F574B2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8D03F-C596-4D22-9AC4-3CC8ECE270DE}" type="datetime1">
              <a:rPr lang="fr-FR"/>
              <a:pPr>
                <a:defRPr/>
              </a:pPr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0B99E-D94F-4B18-AFCD-C19F63925B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6553A-E066-44B7-997D-F639AFC759A2}" type="datetime1">
              <a:rPr lang="fr-FR"/>
              <a:pPr>
                <a:defRPr/>
              </a:pPr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CE20F-FB62-475A-AC52-E1F3FD60B69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945D-8D7B-4DA5-A376-2794BB1F0B1C}" type="datetime1">
              <a:rPr lang="fr-FR"/>
              <a:pPr>
                <a:defRPr/>
              </a:pPr>
              <a:t>19/09/2016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6C187-8C38-4293-B0DD-41B1B5EED3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DF4B7-DF6F-4825-BF34-FB177F880D8A}" type="datetime1">
              <a:rPr lang="fr-FR"/>
              <a:pPr>
                <a:defRPr/>
              </a:pPr>
              <a:t>19/09/2016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8DA02-564B-4254-91CA-DD6AF4150C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6E854-88C6-494E-A5CA-7EB42DFFE938}" type="datetime1">
              <a:rPr lang="fr-FR"/>
              <a:pPr>
                <a:defRPr/>
              </a:pPr>
              <a:t>19/09/2016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AA65C-CCF3-475D-B91A-4BAB452547B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FFEE1-4DEA-4D84-8A9D-8C3A90EBEE7D}" type="datetime1">
              <a:rPr lang="fr-FR"/>
              <a:pPr>
                <a:defRPr/>
              </a:pPr>
              <a:t>19/09/2016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23EEC-4D1A-4438-A86B-094495BC7E9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9D274-9F5C-46E9-9459-6D011222EF04}" type="datetime1">
              <a:rPr lang="fr-FR"/>
              <a:pPr>
                <a:defRPr/>
              </a:pPr>
              <a:t>19/09/2016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19E2B-F76E-44AC-A4B4-E3D22A2089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F1455-8AA7-4BC2-8B91-4A44210A593F}" type="datetime1">
              <a:rPr lang="fr-FR"/>
              <a:pPr>
                <a:defRPr/>
              </a:pPr>
              <a:t>19/09/2016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A7D6F-7B44-4CF0-A47F-2C2726181E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9DD083-28EF-473F-9CC5-BA71251A0B65}" type="datetime1">
              <a:rPr lang="fr-FR"/>
              <a:pPr>
                <a:defRPr/>
              </a:pPr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CCFBBA-6C6E-4A0D-A93A-43A6EA74065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082" r:id="rId4"/>
    <p:sldLayoutId id="2147484083" r:id="rId5"/>
    <p:sldLayoutId id="2147484084" r:id="rId6"/>
    <p:sldLayoutId id="2147484085" r:id="rId7"/>
    <p:sldLayoutId id="2147484086" r:id="rId8"/>
    <p:sldLayoutId id="2147484087" r:id="rId9"/>
    <p:sldLayoutId id="2147484088" r:id="rId10"/>
    <p:sldLayoutId id="21474840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s&#233;menaire/Cours%20International%20Gestion%20des%20Risques%20Climatiques-nov.%202013/index.html" TargetMode="External"/><Relationship Id="rId13" Type="http://schemas.openxmlformats.org/officeDocument/2006/relationships/hyperlink" Target="outils%20de%20aide/fiche%20technique/fenugrec.pdf" TargetMode="External"/><Relationship Id="rId18" Type="http://schemas.openxmlformats.org/officeDocument/2006/relationships/hyperlink" Target="outils%20de%20aide/Films%20Documentaires/tuta-absoluta.flv" TargetMode="External"/><Relationship Id="rId26" Type="http://schemas.openxmlformats.org/officeDocument/2006/relationships/hyperlink" Target="outils%20de%20aide/Films%20Documentaires/site%20touristiques/Tourisme.exe" TargetMode="External"/><Relationship Id="rId3" Type="http://schemas.openxmlformats.org/officeDocument/2006/relationships/hyperlink" Target="ouvrage/Guide%20technique%20de%20lutte%20contre%20l'ensablement.pdf" TargetMode="External"/><Relationship Id="rId21" Type="http://schemas.openxmlformats.org/officeDocument/2006/relationships/hyperlink" Target="outils%20de%20aide/fiche%20technique/race-ovine-el-hamra.pdf" TargetMode="External"/><Relationship Id="rId34" Type="http://schemas.openxmlformats.org/officeDocument/2006/relationships/hyperlink" Target="s&#233;menaire/Journees%20international%20sur%20la%20disertification-2006/index.htm" TargetMode="External"/><Relationship Id="rId7" Type="http://schemas.openxmlformats.org/officeDocument/2006/relationships/hyperlink" Target="ouvrage/race%20ovine.pdf" TargetMode="External"/><Relationship Id="rId12" Type="http://schemas.openxmlformats.org/officeDocument/2006/relationships/hyperlink" Target="s&#233;menaire/cours%20International%20Risques%20Majeurs%20-nov.2012/index.htm" TargetMode="External"/><Relationship Id="rId17" Type="http://schemas.openxmlformats.org/officeDocument/2006/relationships/hyperlink" Target="outils%20de%20aide/fiche%20technique/safran.pdf" TargetMode="External"/><Relationship Id="rId25" Type="http://schemas.openxmlformats.org/officeDocument/2006/relationships/hyperlink" Target="outils%20de%20aide/fiche%20technique/vari&#233;t&#233;s%20de%20dattes.pdf" TargetMode="External"/><Relationship Id="rId33" Type="http://schemas.openxmlformats.org/officeDocument/2006/relationships/hyperlink" Target="ouvrage/avifaune-dans-les-ziban.pdf" TargetMode="External"/><Relationship Id="rId2" Type="http://schemas.openxmlformats.org/officeDocument/2006/relationships/image" Target="../media/image1.png"/><Relationship Id="rId16" Type="http://schemas.openxmlformats.org/officeDocument/2006/relationships/hyperlink" Target="s&#233;menaire/ATELIER%20secheresse%20-nov.2010.pdf" TargetMode="External"/><Relationship Id="rId20" Type="http://schemas.openxmlformats.org/officeDocument/2006/relationships/hyperlink" Target="s&#233;menaire/atelier%20International%20de%20formation%20Risques%20Majeurs-d&#233;c.%202009.pdf" TargetMode="External"/><Relationship Id="rId29" Type="http://schemas.openxmlformats.org/officeDocument/2006/relationships/hyperlink" Target="ouvrage/plantes_m&#233;dicinales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outils%20de%20aide/Films%20Documentaires/&#1575;&#1604;&#1575;&#1585;&#1588;&#1575;&#1583;%20&#1575;&#1604;&#1601;&#1604;&#1575;&#1581;&#1610;" TargetMode="External"/><Relationship Id="rId11" Type="http://schemas.openxmlformats.org/officeDocument/2006/relationships/hyperlink" Target="ouvrage/atlas-des-plantes-ornementales-des-ziban.pdf" TargetMode="External"/><Relationship Id="rId24" Type="http://schemas.openxmlformats.org/officeDocument/2006/relationships/hyperlink" Target="s&#233;menaire/Actes%20Tome-1-Colloque%20International%20sur%20l'Aridoculture-dec.2008.pdf" TargetMode="External"/><Relationship Id="rId32" Type="http://schemas.openxmlformats.org/officeDocument/2006/relationships/hyperlink" Target="s&#233;menaire/Journ&#233;es%20International%20sur%20%20l'impact%20des%20Changemests%20Climatiques-2007.pdf" TargetMode="External"/><Relationship Id="rId5" Type="http://schemas.openxmlformats.org/officeDocument/2006/relationships/hyperlink" Target="outils%20de%20aide/fiche%20technique/carthame.pdf" TargetMode="External"/><Relationship Id="rId15" Type="http://schemas.openxmlformats.org/officeDocument/2006/relationships/hyperlink" Target="ouvrage/atlas-des-semences-locales-ou-acclimatees-dans-les-oasis-de-l-oued-righ.pdf" TargetMode="External"/><Relationship Id="rId23" Type="http://schemas.openxmlformats.org/officeDocument/2006/relationships/hyperlink" Target="ouvrage/atlas-floristique-de-la-vallee-de-l-oued-righ-par-ecosysteme.pdf" TargetMode="External"/><Relationship Id="rId28" Type="http://schemas.openxmlformats.org/officeDocument/2006/relationships/hyperlink" Target="s&#233;menaire/Actes%20Tome-2-Colloque%20International%20sur%20l'Aridoculture-dec.2008.pdf" TargetMode="External"/><Relationship Id="rId10" Type="http://schemas.openxmlformats.org/officeDocument/2006/relationships/hyperlink" Target="outils%20de%20aide/Films%20Documentaires/Risque%20d%20Ensablement.mpg" TargetMode="External"/><Relationship Id="rId19" Type="http://schemas.openxmlformats.org/officeDocument/2006/relationships/hyperlink" Target="ouvrage/glossaire%20de%20l'eau.pdf" TargetMode="External"/><Relationship Id="rId31" Type="http://schemas.openxmlformats.org/officeDocument/2006/relationships/hyperlink" Target="ouvrage/experience-pilote/startCD.exe" TargetMode="External"/><Relationship Id="rId4" Type="http://schemas.openxmlformats.org/officeDocument/2006/relationships/hyperlink" Target="s&#233;menaire/Atelier%20Internationa%20sur%20les%20risque%20canicules%20et%20les%20stratgies%20dataptation-nov.2015/PROGRAMME.ppsx" TargetMode="External"/><Relationship Id="rId9" Type="http://schemas.openxmlformats.org/officeDocument/2006/relationships/hyperlink" Target="outils%20de%20aide/fiche%20technique/nigelle.pdf" TargetMode="External"/><Relationship Id="rId14" Type="http://schemas.openxmlformats.org/officeDocument/2006/relationships/hyperlink" Target="outils%20de%20aide/Films%20Documentaires/La%20lutte%20biologique%20par%20la%20coccinelle.mpg" TargetMode="External"/><Relationship Id="rId22" Type="http://schemas.openxmlformats.org/officeDocument/2006/relationships/hyperlink" Target="outils%20de%20aide/Films%20Documentaires/Sensibilisation%20&#224;%20la%20gestion%20de%20la%20Ressource%20en%20eau%20dans%20les%20r&#233;gions%20arides%20et%20semi-arides%20-%202008.mpg" TargetMode="External"/><Relationship Id="rId27" Type="http://schemas.openxmlformats.org/officeDocument/2006/relationships/hyperlink" Target="ouvrage/La%20Flore%20Spontan&#233;e%20de%20la%20Plaine%20d'El-Outaya.pdf" TargetMode="External"/><Relationship Id="rId30" Type="http://schemas.openxmlformats.org/officeDocument/2006/relationships/hyperlink" Target="s&#233;menaire/Actes%20Journ&#233;es%20d'&#233;tude%20et%20de%20sensibilisation%20sur%20la%20quantification%20du%20sable-2007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71438" y="0"/>
            <a:ext cx="8953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fr-FR" altLang="fr-FR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RÉPUBLIQUE ALGÉRIENNE DÉMOCRATIQUE ET POPULAIRE</a:t>
            </a:r>
          </a:p>
          <a:p>
            <a:pPr algn="ctr"/>
            <a:r>
              <a:rPr lang="fr-FR" altLang="fr-FR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MINISTÈRE DE L’ENSEIGNEMENT SUPÉRIEUR ET DE LA RECHERCHE SCIENTIFIQUE</a:t>
            </a:r>
          </a:p>
          <a:p>
            <a:pPr algn="ctr"/>
            <a:r>
              <a:rPr lang="fr-FR" altLang="fr-FR" sz="1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CENTRE DE RECHERCHE SCIENTIFIQUE ET TECHNIQUE SUR LES REGIONS ARIDES (C.R.S.T.R.A)</a:t>
            </a:r>
          </a:p>
          <a:p>
            <a:pPr algn="ctr"/>
            <a:endParaRPr lang="fr-FR" altLang="fr-FR" sz="11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Image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4313"/>
            <a:ext cx="771525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ZoneTexte 8"/>
          <p:cNvSpPr txBox="1">
            <a:spLocks noChangeArrowheads="1"/>
          </p:cNvSpPr>
          <p:nvPr/>
        </p:nvSpPr>
        <p:spPr bwMode="auto">
          <a:xfrm>
            <a:off x="857250" y="642938"/>
            <a:ext cx="728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>
              <a:defRPr/>
            </a:pPr>
            <a:r>
              <a:rPr lang="fr-FR" altLang="fr-FR" sz="2400" b="1" i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Les éditions du CRSTRA  2006-2016</a:t>
            </a:r>
            <a:endParaRPr lang="fr-FR" altLang="fr-FR" sz="24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Image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38" y="214313"/>
            <a:ext cx="771525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0" y="1143000"/>
          <a:ext cx="9143943" cy="548000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285984"/>
                <a:gridCol w="3429024"/>
                <a:gridCol w="1500198"/>
                <a:gridCol w="1928737"/>
              </a:tblGrid>
              <a:tr h="94258"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u="none" dirty="0" smtClean="0"/>
                        <a:t>Ouvrages</a:t>
                      </a:r>
                      <a:endParaRPr lang="fr-FR" sz="1400" i="1" u="none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34290" marB="3429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u="none" kern="1200" dirty="0" smtClean="0"/>
                        <a:t>Séminaires</a:t>
                      </a:r>
                      <a:endParaRPr lang="fr-FR" sz="1400" b="1" u="non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u="none" dirty="0" smtClean="0"/>
                        <a:t>Outils d’aide</a:t>
                      </a:r>
                      <a:endParaRPr lang="fr-FR" sz="1400" i="1" u="none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499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400" b="1" u="none" kern="1200" dirty="0" smtClean="0">
                          <a:solidFill>
                            <a:schemeClr val="bg1"/>
                          </a:solidFill>
                        </a:rPr>
                        <a:t>Fiche technique</a:t>
                      </a:r>
                      <a:endParaRPr lang="fr-FR" sz="1400" b="1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u="none" kern="1200" dirty="0" smtClean="0">
                          <a:solidFill>
                            <a:schemeClr val="bg1"/>
                          </a:solidFill>
                        </a:rPr>
                        <a:t>Films documentaires</a:t>
                      </a:r>
                      <a:endParaRPr lang="fr-FR" sz="1400" b="1" u="non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</a:tr>
              <a:tr h="5009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hlinkClick r:id="rId3" action="ppaction://hlinkfile"/>
                        </a:rPr>
                        <a:t>Guide </a:t>
                      </a:r>
                      <a:r>
                        <a:rPr lang="fr-FR" sz="1200" kern="1200" dirty="0" smtClean="0">
                          <a:hlinkClick r:id="rId3" action="ppaction://hlinkfile"/>
                        </a:rPr>
                        <a:t> des techniques </a:t>
                      </a:r>
                      <a:r>
                        <a:rPr lang="fr-FR" sz="1200" kern="1200" dirty="0" smtClean="0">
                          <a:hlinkClick r:id="rId3" action="ppaction://hlinkfile"/>
                        </a:rPr>
                        <a:t>de lutte contre l'ensablement</a:t>
                      </a:r>
                      <a:endParaRPr lang="fr-FR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hlinkClick r:id="rId4" action="ppaction://hlinkpres?slideindex=1&amp;slidetitle="/>
                        </a:rPr>
                        <a:t>Atelier International sur les </a:t>
                      </a:r>
                      <a:r>
                        <a:rPr lang="fr-FR" sz="1200" dirty="0" smtClean="0">
                          <a:hlinkClick r:id="rId4" action="ppaction://hlinkpres?slideindex=1&amp;slidetitle="/>
                        </a:rPr>
                        <a:t>risques </a:t>
                      </a:r>
                      <a:r>
                        <a:rPr lang="fr-FR" sz="1200" dirty="0" smtClean="0">
                          <a:hlinkClick r:id="rId4" action="ppaction://hlinkpres?slideindex=1&amp;slidetitle="/>
                        </a:rPr>
                        <a:t>canicules et les stratégies </a:t>
                      </a:r>
                      <a:r>
                        <a:rPr lang="fr-FR" sz="1200" dirty="0" smtClean="0">
                          <a:hlinkClick r:id="rId4" action="ppaction://hlinkpres?slideindex=1&amp;slidetitle="/>
                        </a:rPr>
                        <a:t> d’adaptation-nov.2015</a:t>
                      </a:r>
                      <a:endParaRPr lang="fr-FR" sz="1200" b="0" dirty="0">
                        <a:cs typeface="+mj-cs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hlinkClick r:id="rId5" action="ppaction://hlinkfile"/>
                        </a:rPr>
                        <a:t>Le Carthame</a:t>
                      </a:r>
                      <a:endParaRPr lang="fr-FR" sz="1200" b="0" dirty="0">
                        <a:cs typeface="+mj-cs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200" dirty="0" smtClean="0">
                          <a:hlinkClick r:id="rId6" action="ppaction://hlinkfile"/>
                        </a:rPr>
                        <a:t>الإرشاد </a:t>
                      </a:r>
                      <a:r>
                        <a:rPr lang="ar-DZ" sz="1200" dirty="0" err="1" smtClean="0">
                          <a:hlinkClick r:id="rId6" action="ppaction://hlinkfile"/>
                        </a:rPr>
                        <a:t>الفلاحي</a:t>
                      </a:r>
                      <a:endParaRPr lang="ar-DZ" sz="1200" dirty="0" smtClean="0"/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hlinkClick r:id="rId7" action="ppaction://hlinkfile"/>
                        </a:rPr>
                        <a:t>Guide de caractérisation phénotypique des races ovines de l’Algérie </a:t>
                      </a:r>
                      <a:endParaRPr lang="fr-FR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hlinkClick r:id="rId8" action="ppaction://hlinkfile"/>
                        </a:rPr>
                        <a:t>Cours International sur la Gestion des risques climatiques 2013</a:t>
                      </a:r>
                      <a:endParaRPr lang="fr-FR" sz="1200" b="0" dirty="0" smtClean="0">
                        <a:cs typeface="+mj-cs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hlinkClick r:id="rId9" action="ppaction://hlinkfile"/>
                        </a:rPr>
                        <a:t>La Nigelle</a:t>
                      </a:r>
                      <a:endParaRPr lang="fr-FR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200" kern="1200" dirty="0" smtClean="0">
                          <a:hlinkClick r:id="rId10" action="ppaction://hlinkfile"/>
                        </a:rPr>
                        <a:t>زحف</a:t>
                      </a:r>
                      <a:r>
                        <a:rPr lang="ar-DZ" sz="1200" kern="1200" baseline="0" dirty="0" smtClean="0">
                          <a:hlinkClick r:id="rId10" action="ppaction://hlinkfile"/>
                        </a:rPr>
                        <a:t> الرمال في الصحراء الجزائرية</a:t>
                      </a:r>
                      <a:endParaRPr lang="fr-FR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1783"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hlinkClick r:id="rId11" action="ppaction://hlinkfile"/>
                        </a:rPr>
                        <a:t>Atlas des plantes ornementales des</a:t>
                      </a:r>
                      <a:r>
                        <a:rPr lang="fr-FR" sz="1200" baseline="0" dirty="0" smtClean="0">
                          <a:hlinkClick r:id="rId11" action="ppaction://hlinkfile"/>
                        </a:rPr>
                        <a:t> </a:t>
                      </a:r>
                      <a:r>
                        <a:rPr lang="fr-FR" sz="1200" dirty="0" smtClean="0">
                          <a:hlinkClick r:id="rId11" action="ppaction://hlinkfile"/>
                        </a:rPr>
                        <a:t>Ziban</a:t>
                      </a:r>
                      <a:endParaRPr lang="fr-FR" sz="1200" b="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 marL="121920" marR="121920" marT="34290" marB="3429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hlinkClick r:id="rId12" action="ppaction://hlinkfile"/>
                        </a:rPr>
                        <a:t>Cours International </a:t>
                      </a:r>
                      <a:r>
                        <a:rPr lang="fr-FR" sz="1200" dirty="0" smtClean="0">
                          <a:hlinkClick r:id="rId12" action="ppaction://hlinkfile"/>
                        </a:rPr>
                        <a:t>sur la gestions des Risques Climatiques </a:t>
                      </a:r>
                      <a:r>
                        <a:rPr lang="fr-FR" sz="1200" dirty="0" smtClean="0">
                          <a:hlinkClick r:id="rId12" action="ppaction://hlinkfile"/>
                        </a:rPr>
                        <a:t>-</a:t>
                      </a:r>
                      <a:r>
                        <a:rPr lang="fr-FR" sz="1200" dirty="0" smtClean="0">
                          <a:hlinkClick r:id="rId12" action="ppaction://hlinkfile"/>
                        </a:rPr>
                        <a:t>nov.2012</a:t>
                      </a:r>
                      <a:endParaRPr lang="fr-FR" sz="1200" b="0" dirty="0" smtClean="0">
                        <a:cs typeface="+mj-cs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fr-FR" sz="1200" kern="1200" dirty="0" smtClean="0">
                          <a:hlinkClick r:id="rId13" action="ppaction://hlinkfile"/>
                        </a:rPr>
                        <a:t>Le Fenugrec</a:t>
                      </a:r>
                      <a:r>
                        <a:rPr lang="ar-DZ" sz="1200" kern="1200" dirty="0" smtClean="0">
                          <a:hlinkClick r:id="rId13" action="ppaction://hlinkfile"/>
                        </a:rPr>
                        <a:t> </a:t>
                      </a:r>
                      <a:endParaRPr lang="fr-FR" sz="1200" b="0" dirty="0">
                        <a:cs typeface="+mj-cs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kern="1200" dirty="0" smtClean="0">
                          <a:hlinkClick r:id="rId14" action="ppaction://hlinkfile"/>
                        </a:rPr>
                        <a:t>La lutte biologie  par la Coccinelle</a:t>
                      </a:r>
                      <a:endParaRPr lang="fr-FR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1783"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hlinkClick r:id="rId15" action="ppaction://hlinkfile"/>
                        </a:rPr>
                        <a:t>Atlas des semences locales ou acclimatées dans</a:t>
                      </a:r>
                      <a:r>
                        <a:rPr lang="fr-FR" sz="1200" baseline="0" dirty="0" smtClean="0">
                          <a:hlinkClick r:id="rId15" action="ppaction://hlinkfile"/>
                        </a:rPr>
                        <a:t> </a:t>
                      </a:r>
                      <a:r>
                        <a:rPr lang="fr-FR" sz="1200" dirty="0" smtClean="0">
                          <a:hlinkClick r:id="rId15" action="ppaction://hlinkfile"/>
                        </a:rPr>
                        <a:t>les</a:t>
                      </a:r>
                      <a:r>
                        <a:rPr lang="fr-FR" sz="1200" baseline="0" dirty="0" smtClean="0">
                          <a:hlinkClick r:id="rId15" action="ppaction://hlinkfile"/>
                        </a:rPr>
                        <a:t> </a:t>
                      </a:r>
                      <a:r>
                        <a:rPr lang="fr-FR" sz="1200" dirty="0" smtClean="0">
                          <a:hlinkClick r:id="rId15" action="ppaction://hlinkfile"/>
                        </a:rPr>
                        <a:t>oasis</a:t>
                      </a:r>
                      <a:r>
                        <a:rPr lang="fr-FR" sz="1200" baseline="0" dirty="0" smtClean="0">
                          <a:hlinkClick r:id="rId15" action="ppaction://hlinkfile"/>
                        </a:rPr>
                        <a:t> </a:t>
                      </a:r>
                      <a:r>
                        <a:rPr lang="fr-FR" sz="1200" dirty="0" smtClean="0">
                          <a:hlinkClick r:id="rId15" action="ppaction://hlinkfile"/>
                        </a:rPr>
                        <a:t>de l’oued </a:t>
                      </a:r>
                      <a:r>
                        <a:rPr lang="fr-FR" sz="1200" dirty="0" err="1" smtClean="0">
                          <a:hlinkClick r:id="rId15" action="ppaction://hlinkfile"/>
                        </a:rPr>
                        <a:t>righ</a:t>
                      </a:r>
                      <a:endParaRPr lang="fr-FR" sz="1200" b="0" dirty="0">
                        <a:cs typeface="+mj-cs"/>
                      </a:endParaRPr>
                    </a:p>
                  </a:txBody>
                  <a:tcPr marL="121920" marR="121920" marT="34290" marB="3429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hlinkClick r:id="rId16" action="ppaction://hlinkfile"/>
                        </a:rPr>
                        <a:t>Atelier </a:t>
                      </a:r>
                      <a:r>
                        <a:rPr lang="fr-FR" sz="1200" kern="1200" dirty="0" smtClean="0">
                          <a:hlinkClick r:id="rId16" action="ppaction://hlinkfile"/>
                        </a:rPr>
                        <a:t>sur : La sécheresse : analyse</a:t>
                      </a:r>
                      <a:r>
                        <a:rPr lang="fr-FR" sz="1200" kern="1200" baseline="0" dirty="0" smtClean="0">
                          <a:hlinkClick r:id="rId16" action="ppaction://hlinkfile"/>
                        </a:rPr>
                        <a:t>  et stratégies d’adaptation </a:t>
                      </a:r>
                      <a:r>
                        <a:rPr lang="fr-FR" sz="1200" kern="1200" dirty="0" smtClean="0">
                          <a:hlinkClick r:id="rId16" action="ppaction://hlinkfile"/>
                        </a:rPr>
                        <a:t>-nov.2010</a:t>
                      </a:r>
                      <a:endParaRPr lang="fr-FR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dirty="0" smtClean="0">
                          <a:hlinkClick r:id="rId17" action="ppaction://hlinkfile"/>
                        </a:rPr>
                        <a:t>Le Safran</a:t>
                      </a:r>
                      <a:endParaRPr lang="fr-FR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err="1" smtClean="0">
                          <a:hlinkClick r:id="rId18" action="ppaction://hlinkfile"/>
                        </a:rPr>
                        <a:t>Tuta</a:t>
                      </a:r>
                      <a:r>
                        <a:rPr lang="fr-FR" sz="1200" kern="1200" dirty="0" smtClean="0">
                          <a:hlinkClick r:id="rId18" action="ppaction://hlinkfile"/>
                        </a:rPr>
                        <a:t>-</a:t>
                      </a:r>
                      <a:r>
                        <a:rPr lang="fr-FR" sz="1200" kern="1200" dirty="0" err="1" smtClean="0">
                          <a:hlinkClick r:id="rId18" action="ppaction://hlinkfile"/>
                        </a:rPr>
                        <a:t>absoluta</a:t>
                      </a:r>
                      <a:r>
                        <a:rPr lang="fr-FR" sz="1200" kern="1200" dirty="0" smtClean="0">
                          <a:hlinkClick r:id="rId18" action="ppaction://hlinkfile"/>
                        </a:rPr>
                        <a:t> </a:t>
                      </a:r>
                      <a:endParaRPr lang="fr-FR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1783">
                <a:tc>
                  <a:txBody>
                    <a:bodyPr/>
                    <a:lstStyle/>
                    <a:p>
                      <a:r>
                        <a:rPr lang="fr-FR" sz="1200" kern="1200" dirty="0" smtClean="0">
                          <a:hlinkClick r:id="rId19" action="ppaction://hlinkfile"/>
                        </a:rPr>
                        <a:t>Glossaire de l’eau</a:t>
                      </a:r>
                      <a:endParaRPr lang="fr-FR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121920" marR="121920" marT="34290" marB="3429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hlinkClick r:id="rId20" action="ppaction://hlinkfile"/>
                        </a:rPr>
                        <a:t>Atelier International de formation </a:t>
                      </a:r>
                      <a:r>
                        <a:rPr lang="fr-FR" sz="1200" dirty="0" smtClean="0">
                          <a:hlinkClick r:id="rId20" action="ppaction://hlinkfile"/>
                        </a:rPr>
                        <a:t>: Les  </a:t>
                      </a:r>
                      <a:r>
                        <a:rPr lang="fr-FR" sz="1200" dirty="0" smtClean="0">
                          <a:hlinkClick r:id="rId20" action="ppaction://hlinkfile"/>
                        </a:rPr>
                        <a:t>Risques </a:t>
                      </a:r>
                      <a:r>
                        <a:rPr lang="fr-FR" sz="1200" dirty="0" smtClean="0">
                          <a:hlinkClick r:id="rId20" action="ppaction://hlinkfile"/>
                        </a:rPr>
                        <a:t>Majeurs et les catastrophe</a:t>
                      </a:r>
                      <a:r>
                        <a:rPr lang="fr-FR" sz="1200" baseline="0" dirty="0" smtClean="0">
                          <a:hlinkClick r:id="rId20" action="ppaction://hlinkfile"/>
                        </a:rPr>
                        <a:t>s naturelles</a:t>
                      </a:r>
                      <a:r>
                        <a:rPr lang="fr-FR" sz="1200" dirty="0" smtClean="0">
                          <a:hlinkClick r:id="rId20" action="ppaction://hlinkfile"/>
                        </a:rPr>
                        <a:t> -déc</a:t>
                      </a:r>
                      <a:r>
                        <a:rPr lang="fr-FR" sz="1200" dirty="0" smtClean="0">
                          <a:hlinkClick r:id="rId20" action="ppaction://hlinkfile"/>
                        </a:rPr>
                        <a:t>. </a:t>
                      </a:r>
                      <a:r>
                        <a:rPr lang="fr-FR" sz="1200" dirty="0" smtClean="0">
                          <a:hlinkClick r:id="rId20" action="ppaction://hlinkfile"/>
                        </a:rPr>
                        <a:t>2009</a:t>
                      </a:r>
                      <a:endParaRPr lang="fr-FR" sz="1200" b="0" dirty="0" smtClean="0">
                        <a:cs typeface="+mj-cs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>
                          <a:hlinkClick r:id="rId21" action="ppaction://hlinkfile"/>
                        </a:rPr>
                        <a:t>La </a:t>
                      </a:r>
                      <a:r>
                        <a:rPr lang="es-ES" sz="1200" dirty="0" err="1" smtClean="0">
                          <a:hlinkClick r:id="rId21" action="ppaction://hlinkfile"/>
                        </a:rPr>
                        <a:t>Race</a:t>
                      </a:r>
                      <a:r>
                        <a:rPr lang="es-ES" sz="1200" dirty="0" smtClean="0">
                          <a:hlinkClick r:id="rId21" action="ppaction://hlinkfile"/>
                        </a:rPr>
                        <a:t> </a:t>
                      </a:r>
                      <a:r>
                        <a:rPr lang="es-ES" sz="1200" dirty="0" err="1" smtClean="0">
                          <a:hlinkClick r:id="rId21" action="ppaction://hlinkfile"/>
                        </a:rPr>
                        <a:t>Ovine</a:t>
                      </a:r>
                      <a:r>
                        <a:rPr lang="es-ES" sz="1200" dirty="0" smtClean="0">
                          <a:hlinkClick r:id="rId21" action="ppaction://hlinkfile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>
                          <a:hlinkClick r:id="rId21" action="ppaction://hlinkfile"/>
                        </a:rPr>
                        <a:t>El-</a:t>
                      </a:r>
                      <a:r>
                        <a:rPr lang="es-ES" sz="1200" dirty="0" err="1" smtClean="0">
                          <a:hlinkClick r:id="rId21" action="ppaction://hlinkfile"/>
                        </a:rPr>
                        <a:t>Hamra</a:t>
                      </a:r>
                      <a:endParaRPr lang="fr-FR" sz="1200" b="0" dirty="0">
                        <a:cs typeface="+mj-cs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hlinkClick r:id="rId22" action="ppaction://hlinkfile"/>
                        </a:rPr>
                        <a:t>Sensibilisation à la gestion de la ressource en Eau dans les régions arides</a:t>
                      </a:r>
                      <a:endParaRPr lang="fr-FR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1783"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hlinkClick r:id="rId23" action="ppaction://hlinkfile"/>
                        </a:rPr>
                        <a:t>Atlas floristique</a:t>
                      </a:r>
                      <a:r>
                        <a:rPr lang="fr-FR" sz="1200" baseline="0" dirty="0" smtClean="0">
                          <a:hlinkClick r:id="rId23" action="ppaction://hlinkfile"/>
                        </a:rPr>
                        <a:t> </a:t>
                      </a:r>
                      <a:r>
                        <a:rPr lang="fr-FR" sz="1200" dirty="0" smtClean="0">
                          <a:hlinkClick r:id="rId23" action="ppaction://hlinkfile"/>
                        </a:rPr>
                        <a:t>de</a:t>
                      </a:r>
                      <a:r>
                        <a:rPr lang="fr-FR" sz="1200" baseline="0" dirty="0" smtClean="0">
                          <a:hlinkClick r:id="rId23" action="ppaction://hlinkfile"/>
                        </a:rPr>
                        <a:t> </a:t>
                      </a:r>
                      <a:r>
                        <a:rPr lang="fr-FR" sz="1200" dirty="0" smtClean="0">
                          <a:hlinkClick r:id="rId23" action="ppaction://hlinkfile"/>
                        </a:rPr>
                        <a:t>la</a:t>
                      </a:r>
                      <a:r>
                        <a:rPr lang="fr-FR" sz="1200" baseline="0" dirty="0" smtClean="0">
                          <a:hlinkClick r:id="rId23" action="ppaction://hlinkfile"/>
                        </a:rPr>
                        <a:t> </a:t>
                      </a:r>
                      <a:r>
                        <a:rPr lang="fr-FR" sz="1200" dirty="0" smtClean="0">
                          <a:hlinkClick r:id="rId23" action="ppaction://hlinkfile"/>
                        </a:rPr>
                        <a:t>vallée de</a:t>
                      </a:r>
                      <a:r>
                        <a:rPr lang="fr-FR" sz="1200" baseline="0" dirty="0" smtClean="0">
                          <a:hlinkClick r:id="rId23" action="ppaction://hlinkfile"/>
                        </a:rPr>
                        <a:t> </a:t>
                      </a:r>
                      <a:r>
                        <a:rPr lang="fr-FR" sz="1200" dirty="0" smtClean="0">
                          <a:hlinkClick r:id="rId23" action="ppaction://hlinkfile"/>
                        </a:rPr>
                        <a:t>l’oued  </a:t>
                      </a:r>
                      <a:r>
                        <a:rPr lang="fr-FR" sz="1200" dirty="0" err="1" smtClean="0">
                          <a:hlinkClick r:id="rId23" action="ppaction://hlinkfile"/>
                        </a:rPr>
                        <a:t>righ</a:t>
                      </a:r>
                      <a:r>
                        <a:rPr lang="fr-FR" sz="1200" baseline="0" dirty="0" smtClean="0">
                          <a:hlinkClick r:id="rId23" action="ppaction://hlinkfile"/>
                        </a:rPr>
                        <a:t> </a:t>
                      </a:r>
                      <a:r>
                        <a:rPr lang="fr-FR" sz="1200" dirty="0" smtClean="0">
                          <a:hlinkClick r:id="rId23" action="ppaction://hlinkfile"/>
                        </a:rPr>
                        <a:t>par</a:t>
                      </a:r>
                      <a:r>
                        <a:rPr lang="fr-FR" sz="1200" baseline="0" dirty="0" smtClean="0">
                          <a:hlinkClick r:id="rId23" action="ppaction://hlinkfile"/>
                        </a:rPr>
                        <a:t> écosystème</a:t>
                      </a:r>
                      <a:endParaRPr lang="fr-FR" sz="1200" b="0" dirty="0">
                        <a:cs typeface="+mj-cs"/>
                      </a:endParaRPr>
                    </a:p>
                  </a:txBody>
                  <a:tcPr marL="121920" marR="121920" marT="34290" marB="3429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dirty="0" smtClean="0">
                          <a:hlinkClick r:id="rId24" action="ppaction://hlinkfile"/>
                        </a:rPr>
                        <a:t>Colloque International sur l'Aridoculture-</a:t>
                      </a:r>
                      <a:r>
                        <a:rPr lang="fr-FR" sz="1200" kern="1200" dirty="0" err="1" smtClean="0">
                          <a:hlinkClick r:id="rId24" action="ppaction://hlinkfile"/>
                        </a:rPr>
                        <a:t>dec</a:t>
                      </a:r>
                      <a:r>
                        <a:rPr lang="fr-FR" sz="1200" kern="1200" dirty="0" smtClean="0">
                          <a:hlinkClick r:id="rId24" action="ppaction://hlinkfile"/>
                        </a:rPr>
                        <a:t>.2008, Tome-1-(communications)</a:t>
                      </a:r>
                      <a:r>
                        <a:rPr lang="fr-FR" sz="1200" kern="1200" baseline="0" dirty="0" smtClean="0">
                          <a:hlinkClick r:id="rId24" action="ppaction://hlinkfile"/>
                        </a:rPr>
                        <a:t> </a:t>
                      </a:r>
                      <a:endParaRPr lang="fr-FR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hlinkClick r:id="rId25" action="ppaction://hlinkfile"/>
                        </a:rPr>
                        <a:t>Quelques variétés </a:t>
                      </a:r>
                      <a:r>
                        <a:rPr lang="fr-FR" sz="1200" dirty="0" smtClean="0">
                          <a:hlinkClick r:id="rId25" action="ppaction://hlinkfile"/>
                        </a:rPr>
                        <a:t>de dattes</a:t>
                      </a:r>
                      <a:endParaRPr lang="fr-FR" sz="1200" b="0" dirty="0">
                        <a:solidFill>
                          <a:srgbClr val="FF0000"/>
                        </a:solidFill>
                        <a:cs typeface="+mj-cs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smtClean="0">
                          <a:hlinkClick r:id="rId26" action="ppaction://hlinkfile"/>
                        </a:rPr>
                        <a:t>Utilisation de la télédetection et des SIG dans la réalisation d’une spatio-carte des sites Touristiques  </a:t>
                      </a:r>
                      <a:r>
                        <a:rPr lang="fr-FR" sz="1200" kern="1200" dirty="0" smtClean="0">
                          <a:hlinkClick r:id="rId26" action="ppaction://hlinkfile"/>
                        </a:rPr>
                        <a:t>(Wilaya de Biskra)</a:t>
                      </a:r>
                      <a:endParaRPr lang="fr-FR" sz="12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hlinkClick r:id="rId27" action="ppaction://hlinkfile"/>
                        </a:rPr>
                        <a:t>La Flore Spontanée de la Plaine </a:t>
                      </a:r>
                      <a:r>
                        <a:rPr lang="fr-FR" sz="1200" kern="1200" dirty="0" smtClean="0">
                          <a:hlinkClick r:id="rId27" action="ppaction://hlinkfile"/>
                        </a:rPr>
                        <a:t>d'El-</a:t>
                      </a:r>
                      <a:r>
                        <a:rPr lang="fr-FR" sz="1200" kern="1200" dirty="0" err="1" smtClean="0">
                          <a:hlinkClick r:id="rId27" action="ppaction://hlinkfile"/>
                        </a:rPr>
                        <a:t>Outaya</a:t>
                      </a:r>
                      <a:endParaRPr lang="fr-FR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dirty="0" smtClean="0">
                          <a:hlinkClick r:id="rId28" action="ppaction://hlinkfile"/>
                        </a:rPr>
                        <a:t>Colloque International sur l'Aridoculture-</a:t>
                      </a:r>
                      <a:r>
                        <a:rPr lang="fr-FR" sz="1200" kern="1200" dirty="0" err="1" smtClean="0">
                          <a:hlinkClick r:id="rId28" action="ppaction://hlinkfile"/>
                        </a:rPr>
                        <a:t>dec</a:t>
                      </a:r>
                      <a:r>
                        <a:rPr lang="fr-FR" sz="1200" kern="1200" dirty="0" smtClean="0">
                          <a:hlinkClick r:id="rId28" action="ppaction://hlinkfile"/>
                        </a:rPr>
                        <a:t>.2008, Tome-2-(posters) </a:t>
                      </a:r>
                      <a:endParaRPr lang="fr-FR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cs typeface="+mj-cs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dirty="0" smtClean="0">
                          <a:hlinkClick r:id="rId29" action="ppaction://hlinkfile"/>
                        </a:rPr>
                        <a:t>Recueil des plantes médicinales dans la région des Ziban</a:t>
                      </a:r>
                      <a:endParaRPr lang="fr-FR" sz="1200" b="0" dirty="0">
                        <a:cs typeface="+mj-cs"/>
                      </a:endParaRPr>
                    </a:p>
                  </a:txBody>
                  <a:tcPr marL="121920" marR="121920" marT="34290" marB="3429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dirty="0" smtClean="0">
                          <a:hlinkClick r:id="rId30" action="ppaction://hlinkfile"/>
                        </a:rPr>
                        <a:t>Journées d'étude et de sensibilisation sur la quantification du sable-2007</a:t>
                      </a:r>
                      <a:endParaRPr lang="fr-FR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cs typeface="+mj-cs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hlinkClick r:id="rId31" action="ppaction://hlinkfile"/>
                        </a:rPr>
                        <a:t>Expérience-pilote</a:t>
                      </a:r>
                      <a:endParaRPr lang="fr-FR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dirty="0" smtClean="0">
                          <a:hlinkClick r:id="rId32" action="ppaction://hlinkfile"/>
                        </a:rPr>
                        <a:t>Journées International sur  l'impact des Changements Climatiques-2007</a:t>
                      </a:r>
                      <a:endParaRPr lang="fr-FR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cs typeface="+mj-cs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1783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smtClean="0">
                          <a:cs typeface="+mj-cs"/>
                          <a:hlinkClick r:id="rId33" action="ppaction://hlinkfile"/>
                        </a:rPr>
                        <a:t>Avifaune</a:t>
                      </a:r>
                      <a:r>
                        <a:rPr lang="fr-FR" sz="1200" b="0" baseline="0" dirty="0" smtClean="0">
                          <a:cs typeface="+mj-cs"/>
                          <a:hlinkClick r:id="rId33" action="ppaction://hlinkfile"/>
                        </a:rPr>
                        <a:t> d</a:t>
                      </a:r>
                      <a:r>
                        <a:rPr lang="fr-FR" sz="1200" b="0" dirty="0" smtClean="0">
                          <a:cs typeface="+mj-cs"/>
                          <a:hlinkClick r:id="rId33" action="ppaction://hlinkfile"/>
                        </a:rPr>
                        <a:t>es</a:t>
                      </a:r>
                      <a:r>
                        <a:rPr lang="fr-FR" sz="1200" b="0" baseline="0" dirty="0" smtClean="0">
                          <a:cs typeface="+mj-cs"/>
                          <a:hlinkClick r:id="rId33" action="ppaction://hlinkfile"/>
                        </a:rPr>
                        <a:t> </a:t>
                      </a:r>
                      <a:r>
                        <a:rPr lang="fr-FR" sz="1200" b="0" dirty="0" smtClean="0">
                          <a:cs typeface="+mj-cs"/>
                          <a:hlinkClick r:id="rId33" action="ppaction://hlinkfile"/>
                        </a:rPr>
                        <a:t>Ziban</a:t>
                      </a:r>
                      <a:endParaRPr lang="fr-FR" sz="1200" b="0" dirty="0">
                        <a:cs typeface="+mj-cs"/>
                      </a:endParaRPr>
                    </a:p>
                  </a:txBody>
                  <a:tcPr marL="121920" marR="121920" marT="34290" marB="3429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dirty="0" smtClean="0">
                          <a:hlinkClick r:id="rId34" action="ppaction://hlinkfile"/>
                        </a:rPr>
                        <a:t>Journées international sur la désertification-2006</a:t>
                      </a:r>
                      <a:endParaRPr lang="fr-FR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cs typeface="+mj-cs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cs typeface="+mj-cs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2698</TotalTime>
  <Words>267</Words>
  <Application>Microsoft Office PowerPoint</Application>
  <PresentationFormat>Affichage à l'écran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 </cp:lastModifiedBy>
  <cp:revision>96</cp:revision>
  <cp:lastPrinted>2015-07-22T07:33:42Z</cp:lastPrinted>
  <dcterms:created xsi:type="dcterms:W3CDTF">2014-10-22T08:44:40Z</dcterms:created>
  <dcterms:modified xsi:type="dcterms:W3CDTF">2016-09-19T10:39:59Z</dcterms:modified>
</cp:coreProperties>
</file>